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60" r:id="rId4"/>
    <p:sldId id="263" r:id="rId5"/>
    <p:sldId id="261" r:id="rId6"/>
    <p:sldId id="265" r:id="rId7"/>
    <p:sldId id="264" r:id="rId8"/>
    <p:sldId id="268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B23121"/>
    <a:srgbClr val="3A708A"/>
    <a:srgbClr val="F4AE30"/>
    <a:srgbClr val="D7DB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51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48526B-FC09-4BEE-9F7E-0A1F71E1FC20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DCAAE-3656-45D4-9199-B35FF7780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782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DCAAE-3656-45D4-9199-B35FF7780B7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902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9A24A-415A-1E30-CAB2-E809791553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F5DC62-F074-B330-4E49-4C5DFA3349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26E9A-797C-9A1D-0B21-33324F85F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3F86-758A-49A1-84AE-EF7026C285E6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FBAE5-06D1-F5E1-E2E7-E903381E3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17C66-9923-EDED-D181-B5B04ABD7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594B-4DA5-4ACE-8471-F3F673AA9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721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D8EF8-C606-D17E-94B2-038DF212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E81C9-AF6A-A735-17C0-A764DA01F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885D1-1DA7-81C2-BBB9-01C1E1691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3F86-758A-49A1-84AE-EF7026C285E6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FF02D-7C20-F01E-C38C-9723E954A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A9757-75A1-F004-83F8-DCDF4666C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594B-4DA5-4ACE-8471-F3F673AA9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56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F58BA-3E60-3F2A-7C44-0797CECC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664D70-F097-5A6B-2967-4B6B48397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5A08E-05E8-536C-5D16-C5037A10E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3F86-758A-49A1-84AE-EF7026C285E6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AF3C1-EF93-B437-1688-8B928EA58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7DA21-33AE-C233-0B94-10D6C1BE9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594B-4DA5-4ACE-8471-F3F673AA9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46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B9993-9D5C-D948-2A0B-9C821A95D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44944-6D57-831E-9C01-1FCA3644F2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A0CE8-AE53-AFC3-29B2-153E06D204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6D73B1-CBFB-2735-93E9-F8BFE1F47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3F86-758A-49A1-84AE-EF7026C285E6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3D0034-AB00-B239-1056-75A81D37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0030A5-FFD7-B89D-869A-D5B12DD8B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594B-4DA5-4ACE-8471-F3F673AA9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465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86E1E-7B4B-C8BE-38BE-2AE24B0C2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15B416-7011-633F-AD55-407A40A71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B715AA-D49A-122C-2F91-68F45B142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A86AE5-53FD-F186-082C-3F2AF71F4B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F9893-5A4D-D2F1-6045-7F3F4F302B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C49D30-973B-D875-CACF-B14551246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3F86-758A-49A1-84AE-EF7026C285E6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51BDE3-21A6-9244-8BA4-9303AB48D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40F9DB-B45D-FBA5-BE81-561BC8BA8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594B-4DA5-4ACE-8471-F3F673AA9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296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497B6-86AD-0B77-C3E5-B650958A9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10A55C-572D-2FF9-5D5B-00D03F03C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3F86-758A-49A1-84AE-EF7026C285E6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294451-E43C-B724-2351-E619B26F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E2F1E7-8995-007D-DDD2-8AEA766A8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594B-4DA5-4ACE-8471-F3F673AA9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26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BC82E4-4ACA-1796-F14A-2124C6A3B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3F86-758A-49A1-84AE-EF7026C285E6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B20CCD-9212-F3F0-8DC5-51965EABA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6E4B4-004C-4062-EE86-C1484B2F9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594B-4DA5-4ACE-8471-F3F673AA9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184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0780F-60B4-5444-E3F1-53E0341A6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418F1-BF41-5E0F-1451-1E34A44FC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1606B-F423-987A-3B2D-26996E928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EAA77B-90B1-6EF3-B60C-8BD6E1CA7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3F86-758A-49A1-84AE-EF7026C285E6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307D3-C9F1-778F-CA97-DA07D3E79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A8CD9-B53F-2B70-8188-0D952699F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594B-4DA5-4ACE-8471-F3F673AA9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85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C9939-26C5-B6FA-C0C7-3876DDD49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B48B28-E880-6C4E-F633-E0A458859B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8A49B-3635-E3CE-326C-3D2EB0FE42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AD4AF3-4C6C-F684-28F5-7A73A9AA5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3F86-758A-49A1-84AE-EF7026C285E6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4FE86-360A-DB2F-7A68-8C61573EE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1DF058-A158-F686-375C-AC4AFEC52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594B-4DA5-4ACE-8471-F3F673AA9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998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A3791-EBFF-279D-3F90-4864068D9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0C4AD9-97AE-41C2-54CE-94B4D4FBE8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9F374-D1B3-2A6C-FDAB-781917D7D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3F86-758A-49A1-84AE-EF7026C285E6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A28D9-2C72-4263-CCEE-12FDDB3E6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5C185-9A6C-98B8-7C05-29F63C627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594B-4DA5-4ACE-8471-F3F673AA9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23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5CC636-D62C-E7C0-AB46-DE5E28FF4A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E6581A-F331-8CC7-493C-DDAD3C59A4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EF4FD-54AC-506E-F697-D76CF9BFB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3F86-758A-49A1-84AE-EF7026C285E6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7776E-D454-DD27-CA91-CB81DBCC2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F7552-C3B7-B103-023A-BE014C860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594B-4DA5-4ACE-8471-F3F673AA9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115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C8E313-ED1C-72D4-5B49-83859CB8F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4AF49-C381-9F39-DB9E-7F6B342B8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C364C-2C1A-1C83-04FA-562B2CE71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43F86-758A-49A1-84AE-EF7026C285E6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30B19-EFB0-DFF5-E121-33F64617A6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FB39-0831-18A4-B4A6-AAAB15F40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7594B-4DA5-4ACE-8471-F3F673AA9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2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949484EA-A0C8-062E-7915-63A4AB3A7C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z="2400" dirty="0">
                <a:solidFill>
                  <a:srgbClr val="00206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Su</a:t>
            </a:r>
            <a:r>
              <a:rPr lang="it-IT" dirty="0"/>
              <a:t>pporto </a:t>
            </a:r>
            <a:r>
              <a:rPr lang="it-IT" sz="2400" dirty="0">
                <a:solidFill>
                  <a:srgbClr val="B2312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Per</a:t>
            </a:r>
            <a:r>
              <a:rPr lang="it-IT" dirty="0"/>
              <a:t> </a:t>
            </a:r>
            <a:r>
              <a:rPr lang="it-IT" sz="2400" dirty="0">
                <a:solidFill>
                  <a:srgbClr val="00206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Prof</a:t>
            </a:r>
            <a:r>
              <a:rPr lang="it-IT" dirty="0"/>
              <a:t>essori delle scuole secondarie di primo grado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7636668-88C5-E026-7616-39A0F59A35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Progetto </a:t>
            </a:r>
            <a:br>
              <a:rPr lang="it-IT" dirty="0"/>
            </a:br>
            <a:r>
              <a:rPr lang="it-IT" sz="7200" dirty="0" err="1">
                <a:solidFill>
                  <a:srgbClr val="00206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Su.</a:t>
            </a:r>
            <a:r>
              <a:rPr lang="it-IT" sz="7200" dirty="0" err="1">
                <a:solidFill>
                  <a:srgbClr val="B2312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Per</a:t>
            </a:r>
            <a:r>
              <a:rPr lang="it-IT" sz="7200" dirty="0" err="1">
                <a:solidFill>
                  <a:srgbClr val="00206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.Prof</a:t>
            </a:r>
            <a:r>
              <a:rPr lang="it-IT" sz="7200" dirty="0">
                <a:solidFill>
                  <a:srgbClr val="00206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  <a:endParaRPr lang="en-US" dirty="0">
              <a:solidFill>
                <a:srgbClr val="00206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1A654F-011A-7403-0C8C-102FAC936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0059" y="5038268"/>
            <a:ext cx="3251881" cy="1240582"/>
          </a:xfrm>
          <a:prstGeom prst="rect">
            <a:avLst/>
          </a:prstGeom>
        </p:spPr>
      </p:pic>
      <p:pic>
        <p:nvPicPr>
          <p:cNvPr id="4" name="Picture 3" descr="A blue and white logo&#10;&#10;Description automatically generated with low confidence">
            <a:extLst>
              <a:ext uri="{FF2B5EF4-FFF2-40B4-BE49-F238E27FC236}">
                <a16:creationId xmlns:a16="http://schemas.microsoft.com/office/drawing/2014/main" id="{B718E2EC-EDC7-3005-895B-76F37A0CB0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76" b="14676"/>
          <a:stretch/>
        </p:blipFill>
        <p:spPr>
          <a:xfrm>
            <a:off x="1072473" y="5038268"/>
            <a:ext cx="3461464" cy="1240582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7609A0F-2106-AE4A-7A64-A0AEA6DEF19F}"/>
              </a:ext>
            </a:extLst>
          </p:cNvPr>
          <p:cNvSpPr/>
          <p:nvPr/>
        </p:nvSpPr>
        <p:spPr>
          <a:xfrm>
            <a:off x="-21771" y="2503714"/>
            <a:ext cx="12356625" cy="2082800"/>
          </a:xfrm>
          <a:custGeom>
            <a:avLst/>
            <a:gdLst>
              <a:gd name="connsiteX0" fmla="*/ 0 w 12356625"/>
              <a:gd name="connsiteY0" fmla="*/ 0 h 2082800"/>
              <a:gd name="connsiteX1" fmla="*/ 1665514 w 12356625"/>
              <a:gd name="connsiteY1" fmla="*/ 1752600 h 2082800"/>
              <a:gd name="connsiteX2" fmla="*/ 6041571 w 12356625"/>
              <a:gd name="connsiteY2" fmla="*/ 2068286 h 2082800"/>
              <a:gd name="connsiteX3" fmla="*/ 10657114 w 12356625"/>
              <a:gd name="connsiteY3" fmla="*/ 1828800 h 2082800"/>
              <a:gd name="connsiteX4" fmla="*/ 12213771 w 12356625"/>
              <a:gd name="connsiteY4" fmla="*/ 152400 h 2082800"/>
              <a:gd name="connsiteX5" fmla="*/ 12192000 w 12356625"/>
              <a:gd name="connsiteY5" fmla="*/ 185057 h 208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56625" h="2082800">
                <a:moveTo>
                  <a:pt x="0" y="0"/>
                </a:moveTo>
                <a:cubicBezTo>
                  <a:pt x="329293" y="703943"/>
                  <a:pt x="658586" y="1407886"/>
                  <a:pt x="1665514" y="1752600"/>
                </a:cubicBezTo>
                <a:cubicBezTo>
                  <a:pt x="2672442" y="2097314"/>
                  <a:pt x="4542971" y="2055586"/>
                  <a:pt x="6041571" y="2068286"/>
                </a:cubicBezTo>
                <a:cubicBezTo>
                  <a:pt x="7540171" y="2080986"/>
                  <a:pt x="9628414" y="2148114"/>
                  <a:pt x="10657114" y="1828800"/>
                </a:cubicBezTo>
                <a:cubicBezTo>
                  <a:pt x="11685814" y="1509486"/>
                  <a:pt x="11957957" y="426357"/>
                  <a:pt x="12213771" y="152400"/>
                </a:cubicBezTo>
                <a:cubicBezTo>
                  <a:pt x="12469585" y="-121557"/>
                  <a:pt x="12330792" y="31750"/>
                  <a:pt x="12192000" y="185057"/>
                </a:cubicBezTo>
              </a:path>
            </a:pathLst>
          </a:custGeom>
          <a:noFill/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F9B281-B941-6260-2EB9-9B56C733A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3848" y="5038268"/>
            <a:ext cx="2495678" cy="120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0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26BB1-53D8-C553-ED3D-5545257CB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4238756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dirty="0" err="1">
                <a:cs typeface="Cavolini" panose="03000502040302020204" pitchFamily="66" charset="0"/>
              </a:rPr>
              <a:t>Gestire</a:t>
            </a:r>
            <a:r>
              <a:rPr lang="en-US" sz="3000" dirty="0">
                <a:cs typeface="Cavolini" panose="03000502040302020204" pitchFamily="66" charset="0"/>
              </a:rPr>
              <a:t> </a:t>
            </a:r>
            <a:r>
              <a:rPr lang="en-US" sz="3000" dirty="0" err="1">
                <a:cs typeface="Cavolini" panose="03000502040302020204" pitchFamily="66" charset="0"/>
              </a:rPr>
              <a:t>gli</a:t>
            </a:r>
            <a:r>
              <a:rPr lang="en-US" sz="3000" dirty="0">
                <a:cs typeface="Cavolini" panose="03000502040302020204" pitchFamily="66" charset="0"/>
              </a:rPr>
              <a:t> </a:t>
            </a:r>
            <a:r>
              <a:rPr lang="en-US" sz="3000" dirty="0" err="1">
                <a:cs typeface="Cavolini" panose="03000502040302020204" pitchFamily="66" charset="0"/>
              </a:rPr>
              <a:t>adolescenti</a:t>
            </a:r>
            <a:r>
              <a:rPr lang="en-US" sz="3000" dirty="0">
                <a:cs typeface="Cavolini" panose="03000502040302020204" pitchFamily="66" charset="0"/>
              </a:rPr>
              <a:t> è </a:t>
            </a:r>
            <a:r>
              <a:rPr lang="en-US" sz="3000" dirty="0" err="1">
                <a:cs typeface="Cavolini" panose="03000502040302020204" pitchFamily="66" charset="0"/>
              </a:rPr>
              <a:t>frustrante</a:t>
            </a:r>
            <a:r>
              <a:rPr lang="en-US" sz="3000" dirty="0">
                <a:cs typeface="Cavolini" panose="03000502040302020204" pitchFamily="66" charset="0"/>
              </a:rPr>
              <a:t>... e </a:t>
            </a:r>
            <a:r>
              <a:rPr lang="en-US" sz="3000" dirty="0" err="1">
                <a:cs typeface="Cavolini" panose="03000502040302020204" pitchFamily="66" charset="0"/>
              </a:rPr>
              <a:t>i</a:t>
            </a:r>
            <a:r>
              <a:rPr lang="en-US" sz="3000" dirty="0">
                <a:cs typeface="Cavolini" panose="03000502040302020204" pitchFamily="66" charset="0"/>
              </a:rPr>
              <a:t> prof ci </a:t>
            </a:r>
            <a:r>
              <a:rPr lang="en-US" sz="3000" dirty="0" err="1">
                <a:cs typeface="Cavolini" panose="03000502040302020204" pitchFamily="66" charset="0"/>
              </a:rPr>
              <a:t>rimettono</a:t>
            </a:r>
            <a:r>
              <a:rPr lang="en-US" sz="3000" dirty="0">
                <a:cs typeface="Cavolini" panose="03000502040302020204" pitchFamily="66" charset="0"/>
              </a:rPr>
              <a:t>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E5D33-2C5F-DEDF-6DCF-70B7E8208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930" y="2659422"/>
            <a:ext cx="4238755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+mj-lt"/>
                <a:cs typeface="Cavolini" panose="03000502040302020204" pitchFamily="66" charset="0"/>
              </a:rPr>
              <a:t>A volte è difficile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mantenere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l’attenzione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dei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ragazzi</a:t>
            </a:r>
            <a:endParaRPr lang="en-US" sz="2400" dirty="0">
              <a:latin typeface="+mj-lt"/>
              <a:cs typeface="Cavolini" panose="03000502040302020204" pitchFamily="66" charset="0"/>
            </a:endParaRPr>
          </a:p>
          <a:p>
            <a:pPr marL="114300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+mj-lt"/>
                <a:cs typeface="Cavolini" panose="03000502040302020204" pitchFamily="66" charset="0"/>
              </a:rPr>
              <a:t>Non è facile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avere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a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che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fare con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alcuni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genitori</a:t>
            </a:r>
            <a:endParaRPr lang="en-US" sz="2400" dirty="0">
              <a:latin typeface="+mj-lt"/>
              <a:cs typeface="Cavolini" panose="03000502040302020204" pitchFamily="66" charset="0"/>
            </a:endParaRPr>
          </a:p>
          <a:p>
            <a:pPr marL="114300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+mj-lt"/>
                <a:cs typeface="Cavolini" panose="03000502040302020204" pitchFamily="66" charset="0"/>
              </a:rPr>
              <a:t>Ci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si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fa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carico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anche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dei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problemi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extra-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didattici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</a:p>
          <a:p>
            <a:pPr marL="114300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+mj-lt"/>
                <a:cs typeface="Cavolini" panose="03000502040302020204" pitchFamily="66" charset="0"/>
              </a:rPr>
              <a:t>Si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arriva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a fine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giornata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distrutti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448FED-9A2D-AF0C-1836-B9BF80B0CD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092" r="-2" b="829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129003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26BB1-53D8-C553-ED3D-5545257CB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1449" y="651038"/>
            <a:ext cx="4971490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dirty="0" err="1">
                <a:cs typeface="Cavolini" panose="03000502040302020204" pitchFamily="66" charset="0"/>
              </a:rPr>
              <a:t>Gli</a:t>
            </a:r>
            <a:r>
              <a:rPr lang="en-US" sz="3000" dirty="0">
                <a:cs typeface="Cavolini" panose="03000502040302020204" pitchFamily="66" charset="0"/>
              </a:rPr>
              <a:t> </a:t>
            </a:r>
            <a:r>
              <a:rPr lang="en-US" sz="3000" dirty="0" err="1">
                <a:cs typeface="Cavolini" panose="03000502040302020204" pitchFamily="66" charset="0"/>
              </a:rPr>
              <a:t>psicologi</a:t>
            </a:r>
            <a:r>
              <a:rPr lang="en-US" sz="3000" dirty="0">
                <a:cs typeface="Cavolini" panose="03000502040302020204" pitchFamily="66" charset="0"/>
              </a:rPr>
              <a:t> </a:t>
            </a:r>
            <a:r>
              <a:rPr lang="en-US" sz="3000" dirty="0" err="1">
                <a:cs typeface="Cavolini" panose="03000502040302020204" pitchFamily="66" charset="0"/>
              </a:rPr>
              <a:t>scolastici</a:t>
            </a:r>
            <a:r>
              <a:rPr lang="en-US" sz="3000" dirty="0">
                <a:cs typeface="Cavolini" panose="03000502040302020204" pitchFamily="66" charset="0"/>
              </a:rPr>
              <a:t> e </a:t>
            </a:r>
            <a:r>
              <a:rPr lang="en-US" sz="3000" dirty="0" err="1">
                <a:cs typeface="Cavolini" panose="03000502040302020204" pitchFamily="66" charset="0"/>
              </a:rPr>
              <a:t>dell’età</a:t>
            </a:r>
            <a:r>
              <a:rPr lang="en-US" sz="3000" dirty="0">
                <a:cs typeface="Cavolini" panose="03000502040302020204" pitchFamily="66" charset="0"/>
              </a:rPr>
              <a:t> </a:t>
            </a:r>
            <a:r>
              <a:rPr lang="en-US" sz="3000" dirty="0" err="1">
                <a:cs typeface="Cavolini" panose="03000502040302020204" pitchFamily="66" charset="0"/>
              </a:rPr>
              <a:t>evolutiva</a:t>
            </a:r>
            <a:r>
              <a:rPr lang="en-US" sz="3000" dirty="0">
                <a:cs typeface="Cavolini" panose="03000502040302020204" pitchFamily="66" charset="0"/>
              </a:rPr>
              <a:t> </a:t>
            </a:r>
            <a:r>
              <a:rPr lang="en-US" sz="3000" dirty="0" err="1">
                <a:cs typeface="Cavolini" panose="03000502040302020204" pitchFamily="66" charset="0"/>
              </a:rPr>
              <a:t>possono</a:t>
            </a:r>
            <a:r>
              <a:rPr lang="en-US" sz="3000" dirty="0">
                <a:cs typeface="Cavolini" panose="03000502040302020204" pitchFamily="66" charset="0"/>
              </a:rPr>
              <a:t> dare </a:t>
            </a:r>
            <a:r>
              <a:rPr lang="en-US" sz="3000" dirty="0" err="1">
                <a:cs typeface="Cavolini" panose="03000502040302020204" pitchFamily="66" charset="0"/>
              </a:rPr>
              <a:t>una</a:t>
            </a:r>
            <a:r>
              <a:rPr lang="en-US" sz="3000" dirty="0">
                <a:cs typeface="Cavolini" panose="03000502040302020204" pitchFamily="66" charset="0"/>
              </a:rPr>
              <a:t> mano!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E5D33-2C5F-DEDF-6DCF-70B7E8208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11449" y="2327641"/>
            <a:ext cx="4971490" cy="4299857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-342900"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+mj-lt"/>
                <a:cs typeface="Cavolini" panose="03000502040302020204" pitchFamily="66" charset="0"/>
              </a:rPr>
              <a:t>Spesso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gli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studenti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adottano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determinati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comportamenti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per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attrarre</a:t>
            </a:r>
            <a:r>
              <a:rPr lang="en-US" sz="2400" b="1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l’attenzione</a:t>
            </a:r>
            <a:r>
              <a:rPr lang="en-US" sz="2400" b="1" dirty="0">
                <a:latin typeface="+mj-lt"/>
                <a:cs typeface="Cavolini" panose="03000502040302020204" pitchFamily="66" charset="0"/>
              </a:rPr>
              <a:t> e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creare</a:t>
            </a:r>
            <a:r>
              <a:rPr lang="en-US" sz="2400" b="1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scontri</a:t>
            </a:r>
            <a:endParaRPr lang="en-US" sz="2400" dirty="0">
              <a:latin typeface="+mj-lt"/>
              <a:cs typeface="Cavolini" panose="03000502040302020204" pitchFamily="66" charset="0"/>
            </a:endParaRPr>
          </a:p>
          <a:p>
            <a:pPr marL="114300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+mj-lt"/>
                <a:cs typeface="Cavolini" panose="03000502040302020204" pitchFamily="66" charset="0"/>
              </a:rPr>
              <a:t>Ma ci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sono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tecniche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per far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capire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ai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ragazzi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che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siamo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tutti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dalla</a:t>
            </a:r>
            <a:r>
              <a:rPr lang="en-US" sz="2400" b="1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stessa</a:t>
            </a:r>
            <a:r>
              <a:rPr lang="en-US" sz="2400" b="1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parte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, e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che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stiamo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lavorando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per loro</a:t>
            </a:r>
            <a:endParaRPr lang="en-US" sz="2400" b="1" dirty="0">
              <a:latin typeface="+mj-lt"/>
              <a:cs typeface="Cavolini" panose="03000502040302020204" pitchFamily="66" charset="0"/>
            </a:endParaRPr>
          </a:p>
          <a:p>
            <a:pPr marL="114300" indent="-342900"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+mj-lt"/>
                <a:cs typeface="Cavolini" panose="03000502040302020204" pitchFamily="66" charset="0"/>
              </a:rPr>
              <a:t>Condividere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obiettivi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e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metodo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è la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chiave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per un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clima</a:t>
            </a:r>
            <a:r>
              <a:rPr lang="en-US" sz="2400" b="1" dirty="0">
                <a:latin typeface="+mj-lt"/>
                <a:cs typeface="Cavolini" panose="03000502040302020204" pitchFamily="66" charset="0"/>
              </a:rPr>
              <a:t> di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classe</a:t>
            </a:r>
            <a:r>
              <a:rPr lang="en-US" sz="2400" b="1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costruttivo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!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D913B18-0071-B552-9177-064B1B98E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7166"/>
            <a:ext cx="6527212" cy="6697259"/>
          </a:xfrm>
        </p:spPr>
      </p:pic>
    </p:spTree>
    <p:extLst>
      <p:ext uri="{BB962C8B-B14F-4D97-AF65-F5344CB8AC3E}">
        <p14:creationId xmlns:p14="http://schemas.microsoft.com/office/powerpoint/2010/main" val="4176234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BDDB881-B6A9-6A1E-91A1-F28D413F9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8067" y="0"/>
            <a:ext cx="2577205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3E6C78-2384-07B3-F3DE-6C2AAA803F5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76703" y="292235"/>
            <a:ext cx="1438593" cy="1438593"/>
          </a:xfrm>
          <a:prstGeom prst="ellipse">
            <a:avLst/>
          </a:prstGeom>
          <a:ln w="76200" cap="rnd">
            <a:solidFill>
              <a:srgbClr val="00206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826BB1-53D8-C553-ED3D-5545257CB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8" y="629266"/>
            <a:ext cx="4679713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Il Progetto </a:t>
            </a:r>
            <a:r>
              <a:rPr lang="it-IT" sz="4400" dirty="0" err="1">
                <a:solidFill>
                  <a:srgbClr val="00206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Su.</a:t>
            </a:r>
            <a:r>
              <a:rPr lang="it-IT" sz="4400" dirty="0" err="1">
                <a:solidFill>
                  <a:srgbClr val="B2312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Per</a:t>
            </a:r>
            <a:r>
              <a:rPr lang="it-IT" sz="4400" dirty="0" err="1">
                <a:solidFill>
                  <a:srgbClr val="00206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.Prof</a:t>
            </a:r>
            <a:r>
              <a:rPr lang="it-IT" sz="4400" dirty="0">
                <a:solidFill>
                  <a:srgbClr val="00206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  <a:br>
              <a:rPr lang="en-US" sz="4400" dirty="0"/>
            </a:br>
            <a:r>
              <a:rPr lang="en-US" dirty="0" err="1"/>
              <a:t>Supporto</a:t>
            </a:r>
            <a:r>
              <a:rPr lang="en-US" dirty="0"/>
              <a:t> per </a:t>
            </a:r>
            <a:r>
              <a:rPr lang="en-US" dirty="0" err="1"/>
              <a:t>professori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E5D33-2C5F-DEDF-6DCF-70B7E8208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930" y="2639536"/>
            <a:ext cx="4402041" cy="3584283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-342900"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+mj-lt"/>
                <a:cs typeface="Cavolini" panose="03000502040302020204" pitchFamily="66" charset="0"/>
              </a:rPr>
              <a:t>Valutato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rigorosamente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per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capire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se il nostro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aiuto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è </a:t>
            </a:r>
            <a:r>
              <a:rPr lang="en-US" sz="2400" b="1" dirty="0">
                <a:latin typeface="+mj-lt"/>
                <a:cs typeface="Cavolini" panose="03000502040302020204" pitchFamily="66" charset="0"/>
              </a:rPr>
              <a:t>utile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ed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efficace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a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migliorare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il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clima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di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classe</a:t>
            </a:r>
            <a:endParaRPr lang="en-US" sz="2400" dirty="0">
              <a:latin typeface="+mj-lt"/>
              <a:cs typeface="Cavolini" panose="03000502040302020204" pitchFamily="66" charset="0"/>
            </a:endParaRPr>
          </a:p>
          <a:p>
            <a:pPr marL="114300" indent="-342900"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+mj-lt"/>
                <a:cs typeface="Cavolini" panose="03000502040302020204" pitchFamily="66" charset="0"/>
              </a:rPr>
              <a:t>Comprende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due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raccolte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dati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di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inizio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e </a:t>
            </a:r>
            <a:r>
              <a:rPr lang="en-US" sz="2400" b="1" dirty="0">
                <a:latin typeface="+mj-lt"/>
                <a:cs typeface="Cavolini" panose="03000502040302020204" pitchFamily="66" charset="0"/>
              </a:rPr>
              <a:t>fine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progetto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sul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rapporto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studenti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/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insegnanti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ed il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benessere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dei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partecipanti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confidenziali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e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riservate</a:t>
            </a:r>
            <a:endParaRPr lang="en-US" sz="2400" b="1" dirty="0">
              <a:latin typeface="+mj-lt"/>
              <a:cs typeface="Cavolini" panose="03000502040302020204" pitchFamily="66" charset="0"/>
            </a:endParaRP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D36725D-DC37-C1FF-8B87-7B9A51D914DB}"/>
              </a:ext>
            </a:extLst>
          </p:cNvPr>
          <p:cNvSpPr txBox="1">
            <a:spLocks/>
          </p:cNvSpPr>
          <p:nvPr/>
        </p:nvSpPr>
        <p:spPr>
          <a:xfrm>
            <a:off x="7081782" y="413159"/>
            <a:ext cx="4402041" cy="1317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b="1" dirty="0">
                <a:latin typeface="+mj-lt"/>
                <a:cs typeface="Cavolini" panose="03000502040302020204" pitchFamily="66" charset="0"/>
              </a:rPr>
              <a:t>Settembre-Novembre 2023</a:t>
            </a:r>
          </a:p>
          <a:p>
            <a:r>
              <a:rPr lang="it-IT" sz="2400" dirty="0">
                <a:latin typeface="+mj-lt"/>
                <a:cs typeface="Cavolini" panose="03000502040302020204" pitchFamily="66" charset="0"/>
              </a:rPr>
              <a:t>Raccolta dati iniziale per studenti e docenti (1h)</a:t>
            </a:r>
            <a:endParaRPr lang="en-US" sz="2400" dirty="0">
              <a:latin typeface="+mj-lt"/>
              <a:cs typeface="Cavolini" panose="03000502040302020204" pitchFamily="66" charset="0"/>
            </a:endParaRPr>
          </a:p>
        </p:txBody>
      </p:sp>
      <p:pic>
        <p:nvPicPr>
          <p:cNvPr id="1026" name="Picture 2" descr="Meeting Icon Images - Free Download on Freepik">
            <a:extLst>
              <a:ext uri="{FF2B5EF4-FFF2-40B4-BE49-F238E27FC236}">
                <a16:creationId xmlns:a16="http://schemas.microsoft.com/office/drawing/2014/main" id="{20F33C44-2AD0-FF86-5775-30D98B412B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0"/>
          <a:stretch/>
        </p:blipFill>
        <p:spPr bwMode="auto">
          <a:xfrm>
            <a:off x="5743733" y="2438401"/>
            <a:ext cx="2143125" cy="2057400"/>
          </a:xfrm>
          <a:prstGeom prst="ellipse">
            <a:avLst/>
          </a:prstGeom>
          <a:ln w="76200" cap="rnd">
            <a:solidFill>
              <a:srgbClr val="00206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770DE17-AA75-A4F1-5B34-1B503C922A3D}"/>
              </a:ext>
            </a:extLst>
          </p:cNvPr>
          <p:cNvSpPr txBox="1">
            <a:spLocks/>
          </p:cNvSpPr>
          <p:nvPr/>
        </p:nvSpPr>
        <p:spPr>
          <a:xfrm>
            <a:off x="8017954" y="2639536"/>
            <a:ext cx="4402041" cy="1943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b="1" dirty="0">
                <a:latin typeface="+mj-lt"/>
                <a:cs typeface="Cavolini" panose="03000502040302020204" pitchFamily="66" charset="0"/>
              </a:rPr>
              <a:t>Novembre 2023-Marzo 2024</a:t>
            </a:r>
          </a:p>
          <a:p>
            <a:r>
              <a:rPr lang="en-US" sz="2400" b="1" dirty="0">
                <a:latin typeface="+mj-lt"/>
                <a:cs typeface="Cavolini" panose="03000502040302020204" pitchFamily="66" charset="0"/>
              </a:rPr>
              <a:t>8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incontri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con uno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psicologo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scolastico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in cui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affrontare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temi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it-IT" sz="2400" dirty="0">
                <a:latin typeface="+mj-lt"/>
                <a:cs typeface="Cavolini" panose="03000502040302020204" pitchFamily="66" charset="0"/>
              </a:rPr>
              <a:t>più  utili per le vostre classi.</a:t>
            </a:r>
            <a:endParaRPr lang="en-US" sz="2400" b="1" dirty="0">
              <a:latin typeface="+mj-lt"/>
              <a:cs typeface="Cavolini" panose="03000502040302020204" pitchFamily="66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6D7DBB-C8EA-7BCD-3474-EC40E51237F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28642" y="5203374"/>
            <a:ext cx="1438593" cy="1438593"/>
          </a:xfrm>
          <a:prstGeom prst="ellipse">
            <a:avLst/>
          </a:prstGeom>
          <a:ln w="76200" cap="rnd">
            <a:solidFill>
              <a:srgbClr val="00206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9207C2DC-F69A-1092-774C-223237C79A7A}"/>
              </a:ext>
            </a:extLst>
          </p:cNvPr>
          <p:cNvSpPr txBox="1">
            <a:spLocks/>
          </p:cNvSpPr>
          <p:nvPr/>
        </p:nvSpPr>
        <p:spPr>
          <a:xfrm>
            <a:off x="7033721" y="5324298"/>
            <a:ext cx="4402041" cy="1317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b="1" dirty="0">
                <a:latin typeface="+mj-lt"/>
                <a:cs typeface="Cavolini" panose="03000502040302020204" pitchFamily="66" charset="0"/>
              </a:rPr>
              <a:t>Aprile-Maggio 2024</a:t>
            </a:r>
          </a:p>
          <a:p>
            <a:r>
              <a:rPr lang="it-IT" sz="2400" dirty="0">
                <a:latin typeface="+mj-lt"/>
                <a:cs typeface="Cavolini" panose="03000502040302020204" pitchFamily="66" charset="0"/>
              </a:rPr>
              <a:t>Raccolta dati finale per studenti e docenti (1h)</a:t>
            </a:r>
            <a:endParaRPr lang="en-US" sz="2400" dirty="0">
              <a:latin typeface="+mj-lt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706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E5D33-2C5F-DEDF-6DCF-70B7E8208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929" y="2592702"/>
            <a:ext cx="4881013" cy="3906421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114300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+mj-lt"/>
                <a:cs typeface="Cavolini" panose="03000502040302020204" pitchFamily="66" charset="0"/>
              </a:rPr>
              <a:t>Durante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l’anno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,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otto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“consigli</a:t>
            </a:r>
            <a:r>
              <a:rPr lang="en-US" sz="2400" b="1" dirty="0">
                <a:latin typeface="+mj-lt"/>
                <a:cs typeface="Cavolini" panose="03000502040302020204" pitchFamily="66" charset="0"/>
              </a:rPr>
              <a:t> di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classe</a:t>
            </a:r>
            <a:r>
              <a:rPr lang="en-US" sz="2400" b="1" dirty="0">
                <a:latin typeface="+mj-lt"/>
                <a:cs typeface="Cavolini" panose="03000502040302020204" pitchFamily="66" charset="0"/>
              </a:rPr>
              <a:t>”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emotivo-comportamentali</a:t>
            </a:r>
            <a:r>
              <a:rPr lang="en-US" sz="2400" b="1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in cui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parlare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dei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comportamenti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dei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ragazzi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e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delle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relazioni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insegnanti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studenti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e con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genitori</a:t>
            </a:r>
            <a:endParaRPr lang="en-US" sz="2400" dirty="0">
              <a:latin typeface="+mj-lt"/>
              <a:cs typeface="Cavolini" panose="03000502040302020204" pitchFamily="66" charset="0"/>
            </a:endParaRPr>
          </a:p>
          <a:p>
            <a:pPr marL="114300" indent="-342900">
              <a:buFont typeface="Wingdings" panose="05000000000000000000" pitchFamily="2" charset="2"/>
              <a:buChar char="ü"/>
            </a:pPr>
            <a:r>
              <a:rPr lang="it-IT" sz="2400" dirty="0">
                <a:latin typeface="+mj-lt"/>
                <a:cs typeface="Cavolini" panose="03000502040302020204" pitchFamily="66" charset="0"/>
              </a:rPr>
              <a:t>Un </a:t>
            </a:r>
            <a:r>
              <a:rPr lang="it-IT" sz="2400" b="1" dirty="0">
                <a:latin typeface="+mj-lt"/>
                <a:cs typeface="Cavolini" panose="03000502040302020204" pitchFamily="66" charset="0"/>
              </a:rPr>
              <a:t>vademecum</a:t>
            </a:r>
            <a:r>
              <a:rPr lang="it-IT" sz="2400" dirty="0">
                <a:latin typeface="+mj-lt"/>
                <a:cs typeface="Cavolini" panose="03000502040302020204" pitchFamily="66" charset="0"/>
              </a:rPr>
              <a:t> preparato da psicologi scolastici e </a:t>
            </a:r>
            <a:r>
              <a:rPr lang="it-IT" sz="2400" b="1" dirty="0">
                <a:latin typeface="+mj-lt"/>
                <a:cs typeface="Cavolini" panose="03000502040302020204" pitchFamily="66" charset="0"/>
              </a:rPr>
              <a:t>risorse</a:t>
            </a:r>
            <a:r>
              <a:rPr lang="it-IT" sz="2400" dirty="0">
                <a:latin typeface="+mj-lt"/>
                <a:cs typeface="Cavolini" panose="03000502040302020204" pitchFamily="66" charset="0"/>
              </a:rPr>
              <a:t> da consultare al momento del bisogno</a:t>
            </a:r>
            <a:endParaRPr lang="en-US" sz="2400" b="1" dirty="0">
              <a:latin typeface="+mj-lt"/>
              <a:cs typeface="Cavolini" panose="03000502040302020204" pitchFamily="66" charset="0"/>
            </a:endParaRPr>
          </a:p>
          <a:p>
            <a:pPr marL="114300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+mj-lt"/>
                <a:cs typeface="Cavolini" panose="03000502040302020204" pitchFamily="66" charset="0"/>
              </a:rPr>
              <a:t>Uno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psicologo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scolastico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guiderà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gli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incontri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,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mettendo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comportamenti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in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prospettiva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e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dando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consigli</a:t>
            </a:r>
            <a:r>
              <a:rPr lang="en-US" sz="2400" b="1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b="1" dirty="0" err="1">
                <a:latin typeface="+mj-lt"/>
                <a:cs typeface="Cavolini" panose="03000502040302020204" pitchFamily="66" charset="0"/>
              </a:rPr>
              <a:t>pratici</a:t>
            </a:r>
            <a:r>
              <a:rPr lang="en-US" sz="2400" b="1" dirty="0">
                <a:latin typeface="+mj-lt"/>
                <a:cs typeface="Cavolini" panose="03000502040302020204" pitchFamily="66" charset="0"/>
              </a:rPr>
              <a:t> 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per </a:t>
            </a:r>
            <a:r>
              <a:rPr lang="en-US" sz="2400" dirty="0" err="1">
                <a:latin typeface="+mj-lt"/>
                <a:cs typeface="Cavolini" panose="03000502040302020204" pitchFamily="66" charset="0"/>
              </a:rPr>
              <a:t>gestirli</a:t>
            </a:r>
            <a:r>
              <a:rPr lang="en-US" sz="2400" dirty="0">
                <a:latin typeface="+mj-lt"/>
                <a:cs typeface="Cavolini" panose="03000502040302020204" pitchFamily="66" charset="0"/>
              </a:rPr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0034E10-BF34-17CA-F57D-71ABDC24F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4286865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cs typeface="Cavolini" panose="03000502040302020204" pitchFamily="66" charset="0"/>
              </a:rPr>
              <a:t>Un </a:t>
            </a:r>
            <a:r>
              <a:rPr lang="en-US" dirty="0" err="1">
                <a:cs typeface="Cavolini" panose="03000502040302020204" pitchFamily="66" charset="0"/>
              </a:rPr>
              <a:t>programma</a:t>
            </a:r>
            <a:r>
              <a:rPr lang="en-US" dirty="0">
                <a:cs typeface="Cavolini" panose="03000502040302020204" pitchFamily="66" charset="0"/>
              </a:rPr>
              <a:t> per </a:t>
            </a:r>
            <a:r>
              <a:rPr lang="en-US" dirty="0" err="1">
                <a:cs typeface="Cavolini" panose="03000502040302020204" pitchFamily="66" charset="0"/>
              </a:rPr>
              <a:t>supportare</a:t>
            </a:r>
            <a:r>
              <a:rPr lang="en-US" dirty="0">
                <a:cs typeface="Cavolini" panose="03000502040302020204" pitchFamily="66" charset="0"/>
              </a:rPr>
              <a:t> </a:t>
            </a:r>
            <a:r>
              <a:rPr lang="en-US" dirty="0" err="1">
                <a:cs typeface="Cavolini" panose="03000502040302020204" pitchFamily="66" charset="0"/>
              </a:rPr>
              <a:t>i</a:t>
            </a:r>
            <a:r>
              <a:rPr lang="en-US" dirty="0">
                <a:cs typeface="Cavolini" panose="03000502040302020204" pitchFamily="66" charset="0"/>
              </a:rPr>
              <a:t> </a:t>
            </a:r>
            <a:r>
              <a:rPr lang="en-US" dirty="0" err="1">
                <a:cs typeface="Cavolini" panose="03000502040302020204" pitchFamily="66" charset="0"/>
              </a:rPr>
              <a:t>professori</a:t>
            </a:r>
            <a:endParaRPr lang="en-US" dirty="0">
              <a:cs typeface="Cavolini" panose="03000502040302020204" pitchFamily="66" charset="0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808D528-51E3-5E73-17AE-7C87C0994F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16517" y="-12290"/>
            <a:ext cx="6575483" cy="6870290"/>
          </a:xfrm>
        </p:spPr>
      </p:pic>
    </p:spTree>
    <p:extLst>
      <p:ext uri="{BB962C8B-B14F-4D97-AF65-F5344CB8AC3E}">
        <p14:creationId xmlns:p14="http://schemas.microsoft.com/office/powerpoint/2010/main" val="3064361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58C5894-0F39-8420-B3BC-BFC4C2935F2D}"/>
              </a:ext>
            </a:extLst>
          </p:cNvPr>
          <p:cNvSpPr txBox="1">
            <a:spLocks/>
          </p:cNvSpPr>
          <p:nvPr/>
        </p:nvSpPr>
        <p:spPr>
          <a:xfrm>
            <a:off x="7325032" y="2267038"/>
            <a:ext cx="4471945" cy="3416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-342900">
              <a:buFont typeface="Wingdings" panose="05000000000000000000" pitchFamily="2" charset="2"/>
              <a:buChar char="ü"/>
            </a:pPr>
            <a:r>
              <a:rPr lang="it-IT" sz="2400" b="1" dirty="0">
                <a:latin typeface="+mj-lt"/>
                <a:cs typeface="Cavolini" panose="03000502040302020204" pitchFamily="66" charset="0"/>
              </a:rPr>
              <a:t>Partecipare </a:t>
            </a:r>
            <a:r>
              <a:rPr lang="it-IT" sz="2400" dirty="0">
                <a:latin typeface="+mj-lt"/>
                <a:cs typeface="Cavolini" panose="03000502040302020204" pitchFamily="66" charset="0"/>
              </a:rPr>
              <a:t>attivamente agli incontri</a:t>
            </a:r>
          </a:p>
          <a:p>
            <a:pPr marL="114300" indent="-342900">
              <a:buFont typeface="Wingdings" panose="05000000000000000000" pitchFamily="2" charset="2"/>
              <a:buChar char="ü"/>
            </a:pPr>
            <a:r>
              <a:rPr lang="it-IT" sz="2400" b="1" dirty="0">
                <a:latin typeface="+mj-lt"/>
                <a:cs typeface="Cavolini" panose="03000502040302020204" pitchFamily="66" charset="0"/>
              </a:rPr>
              <a:t>Mettervi in gioco!</a:t>
            </a:r>
            <a:r>
              <a:rPr lang="it-IT" sz="2400" dirty="0">
                <a:latin typeface="+mj-lt"/>
                <a:cs typeface="Cavolini" panose="03000502040302020204" pitchFamily="66" charset="0"/>
              </a:rPr>
              <a:t> Raccontare cosa succede in classe, le vostre reazioni, le vostre idee per coinvolgere gli studenti</a:t>
            </a:r>
          </a:p>
          <a:p>
            <a:pPr marL="114300" indent="-342900">
              <a:buFont typeface="Wingdings" panose="05000000000000000000" pitchFamily="2" charset="2"/>
              <a:buChar char="ü"/>
            </a:pPr>
            <a:r>
              <a:rPr lang="it-IT" sz="2400" b="1" dirty="0">
                <a:latin typeface="+mj-lt"/>
                <a:cs typeface="Cavolini" panose="03000502040302020204" pitchFamily="66" charset="0"/>
              </a:rPr>
              <a:t>Non giudicare! </a:t>
            </a:r>
            <a:r>
              <a:rPr lang="it-IT" sz="2400" dirty="0">
                <a:latin typeface="+mj-lt"/>
                <a:cs typeface="Cavolini" panose="03000502040302020204" pitchFamily="66" charset="0"/>
              </a:rPr>
              <a:t>Nessun comportamento è «sbagliato», e tutto si può migliorare.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492BF0E-42D5-4517-D82C-5A3F4C51A2C8}"/>
              </a:ext>
            </a:extLst>
          </p:cNvPr>
          <p:cNvSpPr txBox="1">
            <a:spLocks/>
          </p:cNvSpPr>
          <p:nvPr/>
        </p:nvSpPr>
        <p:spPr>
          <a:xfrm>
            <a:off x="7541342" y="846980"/>
            <a:ext cx="3638286" cy="1676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000" dirty="0">
                <a:cs typeface="Cavolini" panose="03000502040302020204" pitchFamily="66" charset="0"/>
              </a:rPr>
              <a:t>E cosa chiediamo a voi:</a:t>
            </a:r>
            <a:endParaRPr lang="en-US" sz="3000" dirty="0">
              <a:cs typeface="Cavolini" panose="03000502040302020204" pitchFamily="66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682BFB0-4258-0803-21DF-CB3C218CF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90" y="846980"/>
            <a:ext cx="6992905" cy="507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391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BDDB881-B6A9-6A1E-91A1-F28D413F9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842119" y="0"/>
            <a:ext cx="2459028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3E6C78-2384-07B3-F3DE-6C2AAA803F5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3525" y="410394"/>
            <a:ext cx="1438593" cy="1438593"/>
          </a:xfrm>
          <a:prstGeom prst="ellipse">
            <a:avLst/>
          </a:prstGeom>
          <a:ln w="76200" cap="rnd">
            <a:solidFill>
              <a:srgbClr val="00206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826BB1-53D8-C553-ED3D-5545257CB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dirty="0"/>
              <a:t>I </a:t>
            </a:r>
            <a:r>
              <a:rPr lang="en-US" sz="3000" dirty="0" err="1"/>
              <a:t>nostri</a:t>
            </a:r>
            <a:r>
              <a:rPr lang="en-US" sz="3000" dirty="0"/>
              <a:t> </a:t>
            </a:r>
            <a:r>
              <a:rPr lang="en-US" sz="5400" dirty="0" err="1"/>
              <a:t>Psicologi</a:t>
            </a:r>
            <a:endParaRPr lang="en-US" sz="3000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D36725D-DC37-C1FF-8B87-7B9A51D914DB}"/>
              </a:ext>
            </a:extLst>
          </p:cNvPr>
          <p:cNvSpPr txBox="1">
            <a:spLocks/>
          </p:cNvSpPr>
          <p:nvPr/>
        </p:nvSpPr>
        <p:spPr>
          <a:xfrm>
            <a:off x="7789959" y="667575"/>
            <a:ext cx="4402041" cy="1317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>
                <a:latin typeface="+mj-lt"/>
                <a:cs typeface="Cavolini" panose="03000502040302020204" pitchFamily="66" charset="0"/>
              </a:rPr>
              <a:t>Anni di esperienza nella gestione di classi difficili, interazione studenti docenti ...</a:t>
            </a:r>
            <a:endParaRPr lang="en-US" sz="2400" dirty="0">
              <a:latin typeface="+mj-lt"/>
              <a:cs typeface="Cavolini" panose="03000502040302020204" pitchFamily="66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F33C44-2AD0-FF86-5775-30D98B412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2" b="5502"/>
          <a:stretch/>
        </p:blipFill>
        <p:spPr bwMode="auto">
          <a:xfrm>
            <a:off x="4956460" y="2345582"/>
            <a:ext cx="2137524" cy="2052023"/>
          </a:xfrm>
          <a:prstGeom prst="ellipse">
            <a:avLst/>
          </a:prstGeom>
          <a:ln w="76200" cap="rnd">
            <a:solidFill>
              <a:srgbClr val="00206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770DE17-AA75-A4F1-5B34-1B503C922A3D}"/>
              </a:ext>
            </a:extLst>
          </p:cNvPr>
          <p:cNvSpPr txBox="1">
            <a:spLocks/>
          </p:cNvSpPr>
          <p:nvPr/>
        </p:nvSpPr>
        <p:spPr>
          <a:xfrm>
            <a:off x="7480233" y="2712758"/>
            <a:ext cx="4402041" cy="131766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>
                <a:latin typeface="+mj-lt"/>
                <a:cs typeface="Cavolini" panose="03000502040302020204" pitchFamily="66" charset="0"/>
              </a:rPr>
              <a:t>Psicologi scolastici e dell’età evolutiva  iscritti all’albo e praticanti in scuole di Napoli e provincia</a:t>
            </a:r>
            <a:endParaRPr lang="en-US" sz="2400" dirty="0">
              <a:latin typeface="+mj-lt"/>
              <a:cs typeface="Cavolini" panose="03000502040302020204" pitchFamily="66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6D7DBB-C8EA-7BCD-3474-EC40E51237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4" r="21644"/>
          <a:stretch/>
        </p:blipFill>
        <p:spPr>
          <a:xfrm>
            <a:off x="5842119" y="5047529"/>
            <a:ext cx="1438593" cy="1438593"/>
          </a:xfrm>
          <a:prstGeom prst="ellipse">
            <a:avLst/>
          </a:prstGeom>
          <a:ln w="76200" cap="rnd">
            <a:solidFill>
              <a:srgbClr val="00206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9207C2DC-F69A-1092-774C-223237C79A7A}"/>
              </a:ext>
            </a:extLst>
          </p:cNvPr>
          <p:cNvSpPr txBox="1">
            <a:spLocks/>
          </p:cNvSpPr>
          <p:nvPr/>
        </p:nvSpPr>
        <p:spPr>
          <a:xfrm>
            <a:off x="7641849" y="5047529"/>
            <a:ext cx="4402041" cy="1317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>
                <a:latin typeface="+mj-lt"/>
                <a:cs typeface="Cavolini" panose="03000502040302020204" pitchFamily="66" charset="0"/>
              </a:rPr>
              <a:t>Check in bimestrale per valutarne l’operato e ascoltare il vostro parere 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0AC95304-A00D-4BDE-F4A0-9C1521F91F31}"/>
              </a:ext>
            </a:extLst>
          </p:cNvPr>
          <p:cNvSpPr txBox="1">
            <a:spLocks/>
          </p:cNvSpPr>
          <p:nvPr/>
        </p:nvSpPr>
        <p:spPr>
          <a:xfrm>
            <a:off x="648928" y="2345581"/>
            <a:ext cx="4307531" cy="37799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400" dirty="0">
                <a:latin typeface="+mj-lt"/>
                <a:cs typeface="Cavolini" panose="03000502040302020204" pitchFamily="66" charset="0"/>
              </a:rPr>
              <a:t>Psicologi selezionati e formati per condurre gli incontri di gruppo con specifiche tecniche e strumenti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400" dirty="0">
                <a:latin typeface="+mj-lt"/>
                <a:cs typeface="Cavolini" panose="03000502040302020204" pitchFamily="66" charset="0"/>
              </a:rPr>
              <a:t>Un metodo comune: un manuale con contenuti e spunti per strutturare gli incontri, consegnato agli insegnanti come risorsa anche per il futuro </a:t>
            </a:r>
            <a:endParaRPr lang="en-US" sz="2400" dirty="0">
              <a:latin typeface="+mj-lt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228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359C063-6967-1C26-3035-DDCB741DDDF8}"/>
              </a:ext>
            </a:extLst>
          </p:cNvPr>
          <p:cNvSpPr/>
          <p:nvPr/>
        </p:nvSpPr>
        <p:spPr>
          <a:xfrm rot="21355726">
            <a:off x="409524" y="1590132"/>
            <a:ext cx="5957178" cy="17602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Ciò che resta di questa esperienza è la dimensione di condivisione venutasi a creare, da cui sono nati spunti e maggiore consapevolezza</a:t>
            </a:r>
            <a:endParaRPr lang="en-US" sz="2600" b="1" dirty="0">
              <a:solidFill>
                <a:schemeClr val="accent2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B961BA-60F3-5E5C-C1EB-BDEDAD795404}"/>
              </a:ext>
            </a:extLst>
          </p:cNvPr>
          <p:cNvSpPr/>
          <p:nvPr/>
        </p:nvSpPr>
        <p:spPr>
          <a:xfrm rot="251180">
            <a:off x="1157010" y="4014322"/>
            <a:ext cx="4462206" cy="2493838"/>
          </a:xfrm>
          <a:prstGeom prst="rect">
            <a:avLst/>
          </a:prstGeom>
          <a:blipFill>
            <a:blip r:embed="rId2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002060"/>
                </a:solidFill>
                <a:latin typeface="Ink Free" panose="03080402000500000000" pitchFamily="66" charset="0"/>
              </a:rPr>
              <a:t>Da questi incontri esco arricchita dal confronto con i colleghi, dalla condivisione delle situazioni difficili che quotidianamente affrontiamo in classe</a:t>
            </a:r>
            <a:endParaRPr lang="en-US" sz="2600" b="1" dirty="0">
              <a:solidFill>
                <a:srgbClr val="002060"/>
              </a:solidFill>
              <a:latin typeface="Ink Free" panose="03080402000500000000" pitchFamily="66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384B5F-2113-5C36-65F6-25E20CE60FD9}"/>
              </a:ext>
            </a:extLst>
          </p:cNvPr>
          <p:cNvSpPr/>
          <p:nvPr/>
        </p:nvSpPr>
        <p:spPr>
          <a:xfrm>
            <a:off x="6673982" y="726688"/>
            <a:ext cx="4967195" cy="3866332"/>
          </a:xfrm>
          <a:prstGeom prst="rect">
            <a:avLst/>
          </a:prstGeom>
          <a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002060"/>
                </a:solidFill>
                <a:latin typeface="Ink Free" panose="03080402000500000000" pitchFamily="66" charset="0"/>
              </a:rPr>
              <a:t>Un incontro interessante dal punto di vista umano. Sono emerse problematiche relative alla modalità interattiva più giusta da adottare nel confronto con gli alunni più fragili… la parola e lo scambio di informazioni hanno avuto una funzione catartica efficace</a:t>
            </a:r>
            <a:endParaRPr lang="en-US" sz="2600" b="1" dirty="0">
              <a:solidFill>
                <a:srgbClr val="002060"/>
              </a:solidFill>
              <a:latin typeface="Ink Free" panose="03080402000500000000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AC5F84-7B40-1CA6-9CCC-79EDB39CDECF}"/>
              </a:ext>
            </a:extLst>
          </p:cNvPr>
          <p:cNvSpPr/>
          <p:nvPr/>
        </p:nvSpPr>
        <p:spPr>
          <a:xfrm rot="21294141">
            <a:off x="5781152" y="4591925"/>
            <a:ext cx="5957178" cy="1995249"/>
          </a:xfrm>
          <a:prstGeom prst="rect">
            <a:avLst/>
          </a:prstGeom>
          <a:blipFill>
            <a:blip r:embed="rId4">
              <a:duotone>
                <a:prstClr val="black"/>
                <a:srgbClr val="0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bg1">
                    <a:lumMod val="85000"/>
                  </a:schemeClr>
                </a:solidFill>
                <a:latin typeface="Ink Free" panose="03080402000500000000" pitchFamily="66" charset="0"/>
              </a:rPr>
              <a:t>Ben vengano ulteriori incontri. Almeno se nel farli ci si sente meno soli in questo mondo scuola, dove i problemi aumentano per gravità.</a:t>
            </a:r>
            <a:endParaRPr lang="en-US" sz="2600" b="1" dirty="0">
              <a:solidFill>
                <a:schemeClr val="bg1">
                  <a:lumMod val="8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419BA18-CD65-9F6A-AF2F-DA21828755B3}"/>
              </a:ext>
            </a:extLst>
          </p:cNvPr>
          <p:cNvSpPr txBox="1">
            <a:spLocks/>
          </p:cNvSpPr>
          <p:nvPr/>
        </p:nvSpPr>
        <p:spPr>
          <a:xfrm>
            <a:off x="737094" y="-111613"/>
            <a:ext cx="4967195" cy="1676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cs typeface="Cavolini" panose="03000502040302020204" pitchFamily="66" charset="0"/>
              </a:rPr>
              <a:t>Hanno </a:t>
            </a:r>
            <a:r>
              <a:rPr lang="en-US" dirty="0" err="1">
                <a:cs typeface="Cavolini" panose="03000502040302020204" pitchFamily="66" charset="0"/>
              </a:rPr>
              <a:t>detto</a:t>
            </a:r>
            <a:r>
              <a:rPr lang="en-US" dirty="0">
                <a:cs typeface="Cavolini" panose="03000502040302020204" pitchFamily="66" charset="0"/>
              </a:rPr>
              <a:t> di </a:t>
            </a:r>
            <a:r>
              <a:rPr lang="en-US" dirty="0" err="1">
                <a:cs typeface="Cavolini" panose="03000502040302020204" pitchFamily="66" charset="0"/>
              </a:rPr>
              <a:t>noi</a:t>
            </a:r>
            <a:endParaRPr lang="en-US" dirty="0"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603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8A2148A-2714-35E6-CE91-2942F779909D}"/>
              </a:ext>
            </a:extLst>
          </p:cNvPr>
          <p:cNvSpPr/>
          <p:nvPr/>
        </p:nvSpPr>
        <p:spPr>
          <a:xfrm>
            <a:off x="9832" y="2879232"/>
            <a:ext cx="12201833" cy="1663271"/>
          </a:xfrm>
          <a:custGeom>
            <a:avLst/>
            <a:gdLst>
              <a:gd name="connsiteX0" fmla="*/ 0 w 12201833"/>
              <a:gd name="connsiteY0" fmla="*/ 1348639 h 1663271"/>
              <a:gd name="connsiteX1" fmla="*/ 1091381 w 12201833"/>
              <a:gd name="connsiteY1" fmla="*/ 562058 h 1663271"/>
              <a:gd name="connsiteX2" fmla="*/ 3480620 w 12201833"/>
              <a:gd name="connsiteY2" fmla="*/ 60613 h 1663271"/>
              <a:gd name="connsiteX3" fmla="*/ 6282813 w 12201833"/>
              <a:gd name="connsiteY3" fmla="*/ 1594445 h 1663271"/>
              <a:gd name="connsiteX4" fmla="*/ 7806813 w 12201833"/>
              <a:gd name="connsiteY4" fmla="*/ 21284 h 1663271"/>
              <a:gd name="connsiteX5" fmla="*/ 10668000 w 12201833"/>
              <a:gd name="connsiteY5" fmla="*/ 748871 h 1663271"/>
              <a:gd name="connsiteX6" fmla="*/ 12201833 w 12201833"/>
              <a:gd name="connsiteY6" fmla="*/ 1663271 h 1663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1833" h="1663271">
                <a:moveTo>
                  <a:pt x="0" y="1348639"/>
                </a:moveTo>
                <a:cubicBezTo>
                  <a:pt x="255639" y="1062684"/>
                  <a:pt x="511278" y="776729"/>
                  <a:pt x="1091381" y="562058"/>
                </a:cubicBezTo>
                <a:cubicBezTo>
                  <a:pt x="1671484" y="347387"/>
                  <a:pt x="2615381" y="-111451"/>
                  <a:pt x="3480620" y="60613"/>
                </a:cubicBezTo>
                <a:cubicBezTo>
                  <a:pt x="4345859" y="232677"/>
                  <a:pt x="5561781" y="1601000"/>
                  <a:pt x="6282813" y="1594445"/>
                </a:cubicBezTo>
                <a:cubicBezTo>
                  <a:pt x="7003845" y="1587890"/>
                  <a:pt x="7075949" y="162213"/>
                  <a:pt x="7806813" y="21284"/>
                </a:cubicBezTo>
                <a:cubicBezTo>
                  <a:pt x="8537678" y="-119645"/>
                  <a:pt x="9935497" y="475206"/>
                  <a:pt x="10668000" y="748871"/>
                </a:cubicBezTo>
                <a:cubicBezTo>
                  <a:pt x="11400503" y="1022536"/>
                  <a:pt x="11801168" y="1342903"/>
                  <a:pt x="12201833" y="1663271"/>
                </a:cubicBezTo>
              </a:path>
            </a:pathLst>
          </a:custGeom>
          <a:noFill/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826BB1-53D8-C553-ED3D-5545257CB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8305" y="311353"/>
            <a:ext cx="3986923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dirty="0"/>
              <a:t>Il team di </a:t>
            </a:r>
            <a:r>
              <a:rPr lang="en-US" sz="5400" dirty="0"/>
              <a:t>Ricerca</a:t>
            </a:r>
            <a:endParaRPr lang="en-US" sz="3000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D36725D-DC37-C1FF-8B87-7B9A51D914DB}"/>
              </a:ext>
            </a:extLst>
          </p:cNvPr>
          <p:cNvSpPr txBox="1">
            <a:spLocks/>
          </p:cNvSpPr>
          <p:nvPr/>
        </p:nvSpPr>
        <p:spPr>
          <a:xfrm>
            <a:off x="2317528" y="3502312"/>
            <a:ext cx="2540204" cy="11824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dirty="0">
                <a:latin typeface="+mj-lt"/>
                <a:cs typeface="Cavolini" panose="03000502040302020204" pitchFamily="66" charset="0"/>
              </a:rPr>
              <a:t>Selene Ghisolfi</a:t>
            </a:r>
          </a:p>
          <a:p>
            <a:pPr algn="ctr"/>
            <a:r>
              <a:rPr lang="it-IT" dirty="0">
                <a:latin typeface="+mj-lt"/>
                <a:cs typeface="Cavolini" panose="03000502040302020204" pitchFamily="66" charset="0"/>
              </a:rPr>
              <a:t>Professoressa di Economia all’ Università Cattolica del Sacro Cuore, Milano, affiliata a LEAP, Bocconi.</a:t>
            </a:r>
          </a:p>
          <a:p>
            <a:pPr algn="ctr"/>
            <a:endParaRPr lang="en-US" sz="2000" dirty="0">
              <a:latin typeface="+mj-lt"/>
              <a:cs typeface="Cavolini" panose="03000502040302020204" pitchFamily="66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7897C1D-C581-CCD1-60F3-0FB3CAB961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65" r="-1053" b="20735"/>
          <a:stretch/>
        </p:blipFill>
        <p:spPr bwMode="auto">
          <a:xfrm>
            <a:off x="2760100" y="1335898"/>
            <a:ext cx="2000762" cy="2000761"/>
          </a:xfrm>
          <a:prstGeom prst="ellipse">
            <a:avLst/>
          </a:prstGeom>
          <a:ln w="76200" cap="rnd">
            <a:solidFill>
              <a:srgbClr val="00206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E6436EB-2A4F-6D28-DE1B-878EEF6679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78"/>
          <a:stretch/>
        </p:blipFill>
        <p:spPr bwMode="auto">
          <a:xfrm>
            <a:off x="4933897" y="3419410"/>
            <a:ext cx="1979921" cy="2000762"/>
          </a:xfrm>
          <a:prstGeom prst="ellipse">
            <a:avLst/>
          </a:prstGeom>
          <a:ln w="76200" cap="rnd">
            <a:solidFill>
              <a:srgbClr val="00206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of Giovanna Marcolongo">
            <a:extLst>
              <a:ext uri="{FF2B5EF4-FFF2-40B4-BE49-F238E27FC236}">
                <a16:creationId xmlns:a16="http://schemas.microsoft.com/office/drawing/2014/main" id="{0B27F14E-CC87-5747-1878-4D20ADB26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097" y="1654245"/>
            <a:ext cx="2000762" cy="2000762"/>
          </a:xfrm>
          <a:prstGeom prst="ellipse">
            <a:avLst/>
          </a:prstGeom>
          <a:ln w="76200" cap="rnd">
            <a:solidFill>
              <a:srgbClr val="00206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nnalisa SONCINI | MD educational psychology | University of Bologna,  Bologna | UNIBO | Department of Psychology PSI | Research profile">
            <a:extLst>
              <a:ext uri="{FF2B5EF4-FFF2-40B4-BE49-F238E27FC236}">
                <a16:creationId xmlns:a16="http://schemas.microsoft.com/office/drawing/2014/main" id="{04F36120-FEA7-A546-2A57-87873BC5F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526" y="2982274"/>
            <a:ext cx="1909203" cy="1909203"/>
          </a:xfrm>
          <a:prstGeom prst="ellipse">
            <a:avLst/>
          </a:prstGeom>
          <a:ln w="76200" cap="rnd">
            <a:solidFill>
              <a:srgbClr val="00206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4FCBC75-8057-415C-8E2D-35A62AEE5A55}"/>
              </a:ext>
            </a:extLst>
          </p:cNvPr>
          <p:cNvSpPr txBox="1">
            <a:spLocks/>
          </p:cNvSpPr>
          <p:nvPr/>
        </p:nvSpPr>
        <p:spPr>
          <a:xfrm>
            <a:off x="6877405" y="3760957"/>
            <a:ext cx="2783517" cy="1317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200" dirty="0">
                <a:latin typeface="+mj-lt"/>
                <a:cs typeface="Cavolini" panose="03000502040302020204" pitchFamily="66" charset="0"/>
              </a:rPr>
              <a:t>Giovanna Marcolongo</a:t>
            </a:r>
          </a:p>
          <a:p>
            <a:pPr algn="ctr"/>
            <a:r>
              <a:rPr lang="it-IT" dirty="0">
                <a:latin typeface="+mj-lt"/>
                <a:cs typeface="Cavolini" panose="03000502040302020204" pitchFamily="66" charset="0"/>
              </a:rPr>
              <a:t>Economista, Ricercatrice CLEAN, Bocconi</a:t>
            </a:r>
          </a:p>
          <a:p>
            <a:pPr algn="ctr"/>
            <a:endParaRPr lang="en-US" sz="2000" dirty="0">
              <a:latin typeface="+mj-lt"/>
              <a:cs typeface="Cavolini" panose="03000502040302020204" pitchFamily="66" charset="0"/>
            </a:endParaRP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3AAE54AF-9F2B-F735-24B0-DE74C86BDD96}"/>
              </a:ext>
            </a:extLst>
          </p:cNvPr>
          <p:cNvSpPr txBox="1">
            <a:spLocks/>
          </p:cNvSpPr>
          <p:nvPr/>
        </p:nvSpPr>
        <p:spPr>
          <a:xfrm>
            <a:off x="4507518" y="5573902"/>
            <a:ext cx="2783517" cy="11824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dirty="0">
                <a:latin typeface="+mj-lt"/>
                <a:cs typeface="Cavolini" panose="03000502040302020204" pitchFamily="66" charset="0"/>
              </a:rPr>
              <a:t>Marco Le Moglie</a:t>
            </a:r>
          </a:p>
          <a:p>
            <a:pPr algn="ctr"/>
            <a:r>
              <a:rPr lang="it-IT" dirty="0">
                <a:latin typeface="+mj-lt"/>
                <a:cs typeface="Cavolini" panose="03000502040302020204" pitchFamily="66" charset="0"/>
              </a:rPr>
              <a:t>Professoressa di Economia all’ Università Cattolica del Sacro Cuore, Milano, affiliata a CLEAN, Bocconi.</a:t>
            </a:r>
          </a:p>
          <a:p>
            <a:pPr algn="ctr"/>
            <a:endParaRPr lang="en-US" sz="2000" dirty="0">
              <a:latin typeface="+mj-lt"/>
              <a:cs typeface="Cavolini" panose="03000502040302020204" pitchFamily="66" charset="0"/>
            </a:endParaRP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206C6570-D424-2751-4741-E6075BC2E322}"/>
              </a:ext>
            </a:extLst>
          </p:cNvPr>
          <p:cNvSpPr txBox="1">
            <a:spLocks/>
          </p:cNvSpPr>
          <p:nvPr/>
        </p:nvSpPr>
        <p:spPr>
          <a:xfrm>
            <a:off x="9148859" y="5010334"/>
            <a:ext cx="2783517" cy="1317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200" dirty="0">
                <a:latin typeface="+mj-lt"/>
                <a:cs typeface="Cavolini" panose="03000502040302020204" pitchFamily="66" charset="0"/>
              </a:rPr>
              <a:t>Annalisa Soncini</a:t>
            </a:r>
          </a:p>
          <a:p>
            <a:pPr algn="ctr"/>
            <a:r>
              <a:rPr lang="it-IT" dirty="0">
                <a:latin typeface="+mj-lt"/>
                <a:cs typeface="Cavolini" panose="03000502040302020204" pitchFamily="66" charset="0"/>
              </a:rPr>
              <a:t>Psicologa scolastica, Ricercatrice all’Università di Ferrara</a:t>
            </a:r>
          </a:p>
          <a:p>
            <a:pPr algn="ctr"/>
            <a:endParaRPr lang="en-US" sz="2000" dirty="0">
              <a:latin typeface="+mj-lt"/>
              <a:cs typeface="Cavolini" panose="03000502040302020204" pitchFamily="66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60F61BA-BBD2-34E3-8D53-0E5EE02D5C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717" y="2478043"/>
            <a:ext cx="2000762" cy="2074089"/>
          </a:xfrm>
          <a:prstGeom prst="ellipse">
            <a:avLst/>
          </a:prstGeom>
          <a:ln w="76200" cap="rnd">
            <a:solidFill>
              <a:srgbClr val="00206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C9DEBEAF-601F-9F70-9A4A-55E01EAF6960}"/>
              </a:ext>
            </a:extLst>
          </p:cNvPr>
          <p:cNvSpPr txBox="1">
            <a:spLocks/>
          </p:cNvSpPr>
          <p:nvPr/>
        </p:nvSpPr>
        <p:spPr>
          <a:xfrm>
            <a:off x="-84660" y="4684745"/>
            <a:ext cx="2783517" cy="1317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200" dirty="0">
                <a:latin typeface="+mj-lt"/>
                <a:cs typeface="Cavolini" panose="03000502040302020204" pitchFamily="66" charset="0"/>
              </a:rPr>
              <a:t>Noemi Facchetti</a:t>
            </a:r>
          </a:p>
          <a:p>
            <a:pPr algn="ctr"/>
            <a:r>
              <a:rPr lang="it-IT" dirty="0">
                <a:latin typeface="+mj-lt"/>
                <a:cs typeface="Cavolini" panose="03000502040302020204" pitchFamily="66" charset="0"/>
              </a:rPr>
              <a:t>Economista, Ricercatrice CLEAN, Bocconi</a:t>
            </a:r>
          </a:p>
          <a:p>
            <a:pPr algn="ctr"/>
            <a:endParaRPr lang="en-US" sz="2000" dirty="0">
              <a:latin typeface="+mj-lt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538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6367</TotalTime>
  <Words>596</Words>
  <Application>Microsoft Office PowerPoint</Application>
  <PresentationFormat>Widescreen</PresentationFormat>
  <Paragraphs>51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Cavolini</vt:lpstr>
      <vt:lpstr>Ink Free</vt:lpstr>
      <vt:lpstr>Wingdings</vt:lpstr>
      <vt:lpstr>Office Theme</vt:lpstr>
      <vt:lpstr>Progetto  Su.Per.Prof.</vt:lpstr>
      <vt:lpstr>Gestire gli adolescenti è frustrante... e i prof ci rimettono!</vt:lpstr>
      <vt:lpstr>Gli psicologi scolastici e dell’età evolutiva possono dare una mano!</vt:lpstr>
      <vt:lpstr>Il Progetto Su.Per.Prof. Supporto per professori</vt:lpstr>
      <vt:lpstr>Un programma per supportare i professori</vt:lpstr>
      <vt:lpstr>PowerPoint Presentation</vt:lpstr>
      <vt:lpstr>I nostri Psicologi</vt:lpstr>
      <vt:lpstr>PowerPoint Presentation</vt:lpstr>
      <vt:lpstr>Il team di Ricerca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Selene Ghisolfi</dc:creator>
  <cp:lastModifiedBy>Noemi Facchetti</cp:lastModifiedBy>
  <cp:revision>16</cp:revision>
  <dcterms:created xsi:type="dcterms:W3CDTF">2023-03-02T11:33:24Z</dcterms:created>
  <dcterms:modified xsi:type="dcterms:W3CDTF">2023-07-03T11:53:47Z</dcterms:modified>
</cp:coreProperties>
</file>